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embeddedFontLs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9" roundtripDataSignature="AMtx7miRdPVFRakAjfdzZtpX2NRb+40H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regular.fntdata"/><Relationship Id="rId14" Type="http://schemas.openxmlformats.org/officeDocument/2006/relationships/slide" Target="slides/slide9.xml"/><Relationship Id="rId17" Type="http://schemas.openxmlformats.org/officeDocument/2006/relationships/font" Target="fonts/CenturyGothic-italic.fntdata"/><Relationship Id="rId16" Type="http://schemas.openxmlformats.org/officeDocument/2006/relationships/font" Target="fonts/CenturyGothic-bold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CenturyGothic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ajd tytułowy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DB9"/>
              </a:buClr>
              <a:buSzPts val="3200"/>
              <a:buNone/>
              <a:defRPr>
                <a:solidFill>
                  <a:srgbClr val="888DB9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DB9"/>
              </a:buClr>
              <a:buSzPts val="2800"/>
              <a:buNone/>
              <a:defRPr>
                <a:solidFill>
                  <a:srgbClr val="888DB9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DB9"/>
              </a:buClr>
              <a:buSzPts val="2400"/>
              <a:buNone/>
              <a:defRPr>
                <a:solidFill>
                  <a:srgbClr val="888DB9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DB9"/>
              </a:buClr>
              <a:buSzPts val="2000"/>
              <a:buNone/>
              <a:defRPr>
                <a:solidFill>
                  <a:srgbClr val="888DB9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DB9"/>
              </a:buClr>
              <a:buSzPts val="2000"/>
              <a:buNone/>
              <a:defRPr>
                <a:solidFill>
                  <a:srgbClr val="888DB9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DB9"/>
              </a:buClr>
              <a:buSzPts val="2000"/>
              <a:buNone/>
              <a:defRPr>
                <a:solidFill>
                  <a:srgbClr val="888DB9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DB9"/>
              </a:buClr>
              <a:buSzPts val="2000"/>
              <a:buNone/>
              <a:defRPr>
                <a:solidFill>
                  <a:srgbClr val="888DB9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DB9"/>
              </a:buClr>
              <a:buSzPts val="2000"/>
              <a:buNone/>
              <a:defRPr>
                <a:solidFill>
                  <a:srgbClr val="888DB9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DB9"/>
              </a:buClr>
              <a:buSzPts val="2000"/>
              <a:buNone/>
              <a:defRPr>
                <a:solidFill>
                  <a:srgbClr val="888DB9"/>
                </a:solidFill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tuł i tekst pionowy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tuł pionowy i teks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tuł i zawartość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główek sekcj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DB9"/>
              </a:buClr>
              <a:buSzPts val="2000"/>
              <a:buNone/>
              <a:defRPr sz="2000">
                <a:solidFill>
                  <a:srgbClr val="888DB9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DB9"/>
              </a:buClr>
              <a:buSzPts val="1800"/>
              <a:buNone/>
              <a:defRPr sz="1800">
                <a:solidFill>
                  <a:srgbClr val="888DB9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DB9"/>
              </a:buClr>
              <a:buSzPts val="1600"/>
              <a:buNone/>
              <a:defRPr sz="1600">
                <a:solidFill>
                  <a:srgbClr val="888DB9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DB9"/>
              </a:buClr>
              <a:buSzPts val="1400"/>
              <a:buNone/>
              <a:defRPr sz="1400">
                <a:solidFill>
                  <a:srgbClr val="888DB9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DB9"/>
              </a:buClr>
              <a:buSzPts val="1400"/>
              <a:buNone/>
              <a:defRPr sz="1400">
                <a:solidFill>
                  <a:srgbClr val="888DB9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DB9"/>
              </a:buClr>
              <a:buSzPts val="1400"/>
              <a:buNone/>
              <a:defRPr sz="1400">
                <a:solidFill>
                  <a:srgbClr val="888DB9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DB9"/>
              </a:buClr>
              <a:buSzPts val="1400"/>
              <a:buNone/>
              <a:defRPr sz="1400">
                <a:solidFill>
                  <a:srgbClr val="888DB9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DB9"/>
              </a:buClr>
              <a:buSzPts val="1400"/>
              <a:buNone/>
              <a:defRPr sz="1400">
                <a:solidFill>
                  <a:srgbClr val="888DB9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DB9"/>
              </a:buClr>
              <a:buSzPts val="1400"/>
              <a:buNone/>
              <a:defRPr sz="1400">
                <a:solidFill>
                  <a:srgbClr val="888DB9"/>
                </a:solidFill>
              </a:defRPr>
            </a:lvl9pPr>
          </a:lstStyle>
          <a:p/>
        </p:txBody>
      </p:sp>
      <p:sp>
        <p:nvSpPr>
          <p:cNvPr id="26" name="Google Shape;26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wa elementy zawartości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2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ównanie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2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lko tytuł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usty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awartość z podpis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az z podpis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4" name="Google Shape;64;p2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DB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InlRCPEM8EE" TargetMode="External"/><Relationship Id="rId4" Type="http://schemas.openxmlformats.org/officeDocument/2006/relationships/hyperlink" Target="http://www.youtube.com/watch?v=InlRCPEM8EE" TargetMode="External"/><Relationship Id="rId5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j09kDRPi3tE" TargetMode="External"/><Relationship Id="rId4" Type="http://schemas.openxmlformats.org/officeDocument/2006/relationships/hyperlink" Target="http://www.youtube.com/watch?v=j09kDRPi3tE" TargetMode="External"/><Relationship Id="rId5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4572009" y="2689080"/>
            <a:ext cx="4318200" cy="259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entury Gothic"/>
              <a:buNone/>
            </a:pPr>
            <a:r>
              <a:rPr b="1" i="1" lang="pl-PL" sz="4800"/>
              <a:t>23 CZERWCA DZIEŃ OJCA</a:t>
            </a:r>
            <a:endParaRPr b="1" i="1"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>
            <p:ph idx="1" type="body"/>
          </p:nvPr>
        </p:nvSpPr>
        <p:spPr>
          <a:xfrm>
            <a:off x="3436648" y="6309320"/>
            <a:ext cx="56271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pl-PL" sz="1600" u="sng">
                <a:solidFill>
                  <a:schemeClr val="hlink"/>
                </a:solidFill>
                <a:hlinkClick r:id="rId3"/>
              </a:rPr>
              <a:t>https://www.youtube.com/watch?v=InlRCPEM8EE</a:t>
            </a:r>
            <a:r>
              <a:rPr lang="pl-PL" sz="1600"/>
              <a:t> </a:t>
            </a:r>
            <a:endParaRPr sz="1600"/>
          </a:p>
        </p:txBody>
      </p:sp>
      <p:sp>
        <p:nvSpPr>
          <p:cNvPr id="90" name="Google Shape;90;p2"/>
          <p:cNvSpPr/>
          <p:nvPr/>
        </p:nvSpPr>
        <p:spPr>
          <a:xfrm>
            <a:off x="1691680" y="188640"/>
            <a:ext cx="567037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pl-PL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Zapraszamy na karaoke </a:t>
            </a:r>
            <a:endParaRPr b="1" i="1" sz="3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✅ Nuty do Piosenki &quot;Z Tatą Lubię Spędzać Czas&quot; i Podkład MP3 TU: https://bit.ly/2XNJdEv&#10;🔴Subskrybujcie nasz kanał tutaj: https://bit.ly/2Ulg42s&#10;&#10;Tym razem przygotowaliśmy dla Was piosenkę dla dzieci na Dzień Taty.&#10;&#10;&#10;Tekst i muzyka: Marta Carillon&#10;Piano i wokal: Marta Carillon&#10;Produkcja: Marek Tomaszewski&#10;&#10;Wszelkie Prawa Zastrzeżone.&#10;&#10;Polecamy nasze książki do Teorii Muzyki tu: &#10;Teoria Muzyki dla Maluchów cz. 1: http://bit.ly/2H5cAge&#10;Teoria Muzyki dla Maluchów cz. 2: http://bit.ly/2SMqrJK&#10;&#10;Piszemy również teksty i komponujemy piosenki na zamówienie. Wszystkich zainteresowanych prosimy o kontakt tutaj:&#10;info@musicsteps.co.uk&#10;&#10;Zapraszamy na naszą grupę na Facebook'u:&#10;FACEBOOK: https://www.facebook.com/musicstepslondon" id="91" name="Google Shape;91;p2" title="Z Tatą Lubię Spędzać Czas | Piosenka dla dzieci na Dzień Taty | Karaoke Plus Głos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700" y="842856"/>
            <a:ext cx="7196066" cy="539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idx="1" type="body"/>
          </p:nvPr>
        </p:nvSpPr>
        <p:spPr>
          <a:xfrm>
            <a:off x="457200" y="692696"/>
            <a:ext cx="8229600" cy="48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pl-PL" sz="2960"/>
              <a:t>W Polsce Dzień Ojca obchodzony jest już od kilkudziesięciu lat, a święto </a:t>
            </a:r>
            <a:br>
              <a:rPr lang="pl-PL" sz="2960"/>
            </a:br>
            <a:r>
              <a:rPr lang="pl-PL" sz="2960"/>
              <a:t>to jest coraz bardziej </a:t>
            </a:r>
            <a:br>
              <a:rPr lang="pl-PL" sz="2960"/>
            </a:br>
            <a:r>
              <a:rPr lang="pl-PL" sz="2960"/>
              <a:t>znane. Po raz pierwszy </a:t>
            </a:r>
            <a:br>
              <a:rPr lang="pl-PL" sz="2960"/>
            </a:br>
            <a:r>
              <a:rPr lang="pl-PL" sz="2960"/>
              <a:t>polscy ojcowie </a:t>
            </a:r>
            <a:br>
              <a:rPr lang="pl-PL" sz="2960"/>
            </a:br>
            <a:r>
              <a:rPr lang="pl-PL" sz="2960"/>
              <a:t>świętowali </a:t>
            </a:r>
            <a:br>
              <a:rPr lang="pl-PL" sz="2960"/>
            </a:br>
            <a:r>
              <a:rPr lang="pl-PL" sz="2960"/>
              <a:t>w 1965 roku.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/>
          <p:nvPr>
            <p:ph idx="1" type="body"/>
          </p:nvPr>
        </p:nvSpPr>
        <p:spPr>
          <a:xfrm>
            <a:off x="467544" y="836712"/>
            <a:ext cx="8229600" cy="547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pl-PL" sz="2960"/>
              <a:t>Tradycyjnie w Polsce w Dzień Ojca dzieci składają swoim ojcom życzenia </a:t>
            </a:r>
            <a:br>
              <a:rPr lang="pl-PL" sz="2960"/>
            </a:br>
            <a:r>
              <a:rPr lang="pl-PL" sz="2960"/>
              <a:t>i wręczają własnoręcznie </a:t>
            </a:r>
            <a:br>
              <a:rPr lang="pl-PL" sz="2960"/>
            </a:br>
            <a:r>
              <a:rPr lang="pl-PL" sz="2960"/>
              <a:t>wykonane laurki, </a:t>
            </a:r>
            <a:br>
              <a:rPr lang="pl-PL" sz="2960"/>
            </a:br>
            <a:r>
              <a:rPr lang="pl-PL" sz="2960"/>
              <a:t>a w szkołach </a:t>
            </a:r>
            <a:br>
              <a:rPr lang="pl-PL" sz="2960"/>
            </a:br>
            <a:r>
              <a:rPr lang="pl-PL" sz="2960"/>
              <a:t>organizowane </a:t>
            </a:r>
            <a:br>
              <a:rPr lang="pl-PL" sz="2960"/>
            </a:br>
            <a:r>
              <a:rPr lang="pl-PL" sz="2960"/>
              <a:t>są specjalne </a:t>
            </a:r>
            <a:br>
              <a:rPr lang="pl-PL" sz="2960"/>
            </a:br>
            <a:r>
              <a:rPr lang="pl-PL" sz="2960"/>
              <a:t>przedstawienia </a:t>
            </a:r>
            <a:br>
              <a:rPr lang="pl-PL" sz="2960"/>
            </a:br>
            <a:r>
              <a:rPr lang="pl-PL" sz="2960"/>
              <a:t>z tej okazji.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/>
          <p:nvPr>
            <p:ph idx="1" type="body"/>
          </p:nvPr>
        </p:nvSpPr>
        <p:spPr>
          <a:xfrm>
            <a:off x="457200" y="188640"/>
            <a:ext cx="8229600" cy="6336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pl-PL" sz="3000"/>
              <a:t>Obchody Dnia Ojca zapoczątkowane zostały w </a:t>
            </a:r>
            <a:r>
              <a:rPr b="1" lang="pl-PL" sz="3000"/>
              <a:t>Stanach Zjednoczonych</a:t>
            </a:r>
            <a:r>
              <a:rPr lang="pl-PL" sz="3000"/>
              <a:t>. Pomysł ten narodził się po dużym sukcesie Dnia Matki - wtedy też pojawiły</a:t>
            </a:r>
            <a:br>
              <a:rPr lang="pl-PL" sz="3000"/>
            </a:br>
            <a:r>
              <a:rPr lang="pl-PL" sz="3000"/>
              <a:t> się głosy, by ustanowić </a:t>
            </a:r>
            <a:br>
              <a:rPr lang="pl-PL" sz="3000"/>
            </a:br>
            <a:r>
              <a:rPr lang="pl-PL" sz="3000"/>
              <a:t>podobne święta dla </a:t>
            </a:r>
            <a:br>
              <a:rPr lang="pl-PL" sz="3000"/>
            </a:br>
            <a:r>
              <a:rPr lang="pl-PL" sz="3000"/>
              <a:t>pozostałych członków rodziny. </a:t>
            </a:r>
            <a:br>
              <a:rPr lang="pl-PL" sz="3000"/>
            </a:br>
            <a:r>
              <a:rPr lang="pl-PL" sz="3000"/>
              <a:t>Pierwszy raz Dzień Ojca </a:t>
            </a:r>
            <a:br>
              <a:rPr lang="pl-PL" sz="3000"/>
            </a:br>
            <a:r>
              <a:rPr lang="pl-PL" sz="3000"/>
              <a:t>obchodzony był w 1910. </a:t>
            </a: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/>
          <p:nvPr>
            <p:ph idx="1" type="body"/>
          </p:nvPr>
        </p:nvSpPr>
        <p:spPr>
          <a:xfrm>
            <a:off x="457200" y="188640"/>
            <a:ext cx="8229600" cy="59375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pl-PL" sz="3000"/>
              <a:t>Obecnie Dzień Ojca na świecie obchodzony jest w różnych terminach. Przykładowo we </a:t>
            </a:r>
            <a:r>
              <a:rPr b="1" lang="pl-PL" sz="3000"/>
              <a:t>Włoszech</a:t>
            </a:r>
            <a:r>
              <a:rPr lang="pl-PL" sz="3000"/>
              <a:t>, </a:t>
            </a:r>
            <a:r>
              <a:rPr b="1" lang="pl-PL" sz="3000"/>
              <a:t>Portugalii</a:t>
            </a:r>
            <a:r>
              <a:rPr lang="pl-PL" sz="3000"/>
              <a:t> </a:t>
            </a:r>
            <a:br>
              <a:rPr lang="pl-PL" sz="3000"/>
            </a:br>
            <a:r>
              <a:rPr lang="pl-PL" sz="3000"/>
              <a:t>i </a:t>
            </a:r>
            <a:r>
              <a:rPr b="1" lang="pl-PL" sz="3000"/>
              <a:t>Hiszpanii</a:t>
            </a:r>
            <a:r>
              <a:rPr lang="pl-PL" sz="3000"/>
              <a:t> jest to </a:t>
            </a:r>
            <a:r>
              <a:rPr b="1" lang="pl-PL" sz="3000"/>
              <a:t>19 marca</a:t>
            </a:r>
            <a:r>
              <a:rPr lang="pl-PL" sz="3000"/>
              <a:t>, </a:t>
            </a:r>
            <a:br>
              <a:rPr lang="pl-PL" sz="3000"/>
            </a:br>
            <a:r>
              <a:rPr lang="pl-PL" sz="3000"/>
              <a:t>na </a:t>
            </a:r>
            <a:r>
              <a:rPr b="1" lang="pl-PL" sz="3000"/>
              <a:t>Litwie</a:t>
            </a:r>
            <a:r>
              <a:rPr lang="pl-PL" sz="3000"/>
              <a:t> pierwsza </a:t>
            </a:r>
            <a:br>
              <a:rPr lang="pl-PL" sz="3000"/>
            </a:br>
            <a:r>
              <a:rPr lang="pl-PL" sz="3000"/>
              <a:t>niedziela czerwca, </a:t>
            </a:r>
            <a:br>
              <a:rPr lang="pl-PL" sz="3000"/>
            </a:br>
            <a:r>
              <a:rPr lang="pl-PL" sz="3000"/>
              <a:t>a w </a:t>
            </a:r>
            <a:r>
              <a:rPr b="1" lang="pl-PL" sz="3000"/>
              <a:t>Australii</a:t>
            </a:r>
            <a:r>
              <a:rPr lang="pl-PL" sz="3000"/>
              <a:t> druga </a:t>
            </a:r>
            <a:br>
              <a:rPr lang="pl-PL" sz="3000"/>
            </a:br>
            <a:r>
              <a:rPr lang="pl-PL" sz="3000"/>
              <a:t>niedziela czerwca. </a:t>
            </a:r>
            <a:br>
              <a:rPr lang="pl-PL" sz="3000"/>
            </a:b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"/>
          <p:cNvSpPr txBox="1"/>
          <p:nvPr>
            <p:ph idx="1" type="body"/>
          </p:nvPr>
        </p:nvSpPr>
        <p:spPr>
          <a:xfrm>
            <a:off x="457200" y="332656"/>
            <a:ext cx="8229600" cy="5793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pl-PL" sz="2960"/>
              <a:t>Z kolei Dzień Ojca w </a:t>
            </a:r>
            <a:r>
              <a:rPr b="1" lang="pl-PL" sz="2960"/>
              <a:t>Niemczech</a:t>
            </a:r>
            <a:r>
              <a:rPr lang="pl-PL" sz="2960"/>
              <a:t> obchodzi się w dniu Wniebowstąpienia Pańskiego, </a:t>
            </a:r>
            <a:br>
              <a:rPr lang="pl-PL" sz="2960"/>
            </a:br>
            <a:r>
              <a:rPr lang="pl-PL" sz="2960"/>
              <a:t>czyli w 39. dzień po niedzieli </a:t>
            </a:r>
            <a:br>
              <a:rPr lang="pl-PL" sz="2960"/>
            </a:br>
            <a:r>
              <a:rPr lang="pl-PL" sz="2960"/>
              <a:t>wielkanocnej. Natomiast </a:t>
            </a:r>
            <a:br>
              <a:rPr lang="pl-PL" sz="2960"/>
            </a:br>
            <a:r>
              <a:rPr lang="pl-PL" sz="2960"/>
              <a:t>w </a:t>
            </a:r>
            <a:r>
              <a:rPr b="1" lang="pl-PL" sz="2960"/>
              <a:t>Wielkiej Brytanii </a:t>
            </a:r>
            <a:br>
              <a:rPr lang="pl-PL" sz="2960"/>
            </a:br>
            <a:r>
              <a:rPr lang="pl-PL" sz="2960"/>
              <a:t>Dzień Ojca jest świętem </a:t>
            </a:r>
            <a:br>
              <a:rPr lang="pl-PL" sz="2960"/>
            </a:br>
            <a:r>
              <a:rPr lang="pl-PL" sz="2960"/>
              <a:t>ruchomym i przypada </a:t>
            </a:r>
            <a:br>
              <a:rPr lang="pl-PL" sz="2960"/>
            </a:br>
            <a:r>
              <a:rPr lang="pl-PL" sz="2960"/>
              <a:t>na trzecią niedzielę czerwca.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 txBox="1"/>
          <p:nvPr>
            <p:ph idx="1" type="body"/>
          </p:nvPr>
        </p:nvSpPr>
        <p:spPr>
          <a:xfrm>
            <a:off x="3608796" y="6325346"/>
            <a:ext cx="51846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pl-PL" sz="1600" u="sng">
                <a:solidFill>
                  <a:schemeClr val="hlink"/>
                </a:solidFill>
                <a:hlinkClick r:id="rId3"/>
              </a:rPr>
              <a:t>https://www.youtube.com/watch?v=j09kDRPi3tE</a:t>
            </a:r>
            <a:r>
              <a:rPr lang="pl-PL" sz="1600"/>
              <a:t> </a:t>
            </a:r>
            <a:endParaRPr sz="1600"/>
          </a:p>
        </p:txBody>
      </p:sp>
      <p:pic>
        <p:nvPicPr>
          <p:cNvPr descr="#zozi https://www.facebook.com/ZoZi.TV Tutaj zamówisz płytę CD, podkład, płytę w wersji cyfrowej: https://muzykacyfrowa.pl/collection/zozi-wazne-sprawy Na płycie 13 piosenek oraz ich wersje instrumentalne, książeczka z tekstami i akordami oraz piękne ilustracje! W Empiku też kupisz płytę: https://www.empik.com/wazne-sprawy-zozi,p1236828417,muzyka-p&#10;&#10;Cześć! Tu ZoZi! Pamiętacie mój świąteczny utwór „Podarunki z nieba”? Dziękuję w nim za mamę i za tatę. Dziś chcę się z Wami podzielić moją piosenką, świeżutką jak wiosna,  którą śpiewam dla swoich rodziców, bo są super! Mam nadzieję, że i Wasi są wspaniali. Na pewno Was mocno kochają. Może i Wy się nauczycie mojej nowej piosenki, zaśpiewacie ją rodzicom  i zrobicie im taki muzyczny prezent na Dzień Mamy (26 maja) i Dzień Taty (23 czerwca).&#10;Jak Wam się podoba &quot;nowość&quot; ode mnie?&#10;&#10;Dziękuję Mamo! Dziękuję Tato!&#10;&#10;Uczyliście mnie chodzić &#10;Uczyliście mnie mówić&#10;Jak się zachowywać&#10;Jak zwracać się do ludzi&#10;&#10;Ja mogę na Was liczyć&#10;Wiem, że mi pomożecie&#10;Najlepszych mam rodziców&#10;Na całym wielkim świecie&#10;&#10;Dziękuję mamo, dziękuję tato,&#10;Za każdą zimę, za każde lato&#10;Dziękuję mamo, dziękuję tato&#10;Za to, że macie dla mnie czas&#10;Bardzo kocham Was&#10;&#10;A najpiękniejsze chwile&#10;Są kiedy mnie tulicie&#10;Dajecie mi buziaki&#10;Idziemy tak przez życie.&#10;&#10;Co mogę dla Was zrobić?&#10;Jak mogę się odwdzięczyć&#10;Jesteście w moim sercu&#10;Będziecie w mej pamięci.&#10;&#10;Posłuchaj innych moich piosenek:&#10;Czy wojna jest dla dziewczyn?: https://www.youtube.com/watch?v=w9lntMAwKBc&#10;Co to jest niepodległość?: https://www.youtube.com/watch?v=-mI645aCTgo&#10;Pytania do babci i dziadka: https://www.youtube.com/watch?v=jICXQSFiJkM&#10;Podarunki z nieba: https://www.youtube.com/watch?v=kWe4jLzNtJQ&#10;Nasza nauczycielka: https://www.youtube.com/watch?v=GuR81uYNM-s&#10;Świat w naszych rękach eko-piosenka: https://www.youtube.com/watch?v=pRNtFXew_VE&#10;&#10;ZoZi https://www.facebook.com/ZoZi.TV&#10;głos ZoZi: Zosia Tartas&#10;słowa: Łukasz Tartas https://www.facebook.com/TartasMusic/&#10;muzyka: Weronika Korthals https://www.facebook.com/KorthalsWeronika&#10;aranżacja, wszystkie instrumenty: Mirosław Hałenda&#10;nagrano w NorthStudio w Swarzewie, 2019&#10;miks i mastering: Tadeusz Korthals https://www.facebook.com/studionagraniowe&#10;animowana ilustracja: Milena Koleśniak-Daniel https://www.facebook.com/milenaanimuje/" id="122" name="Google Shape;122;p14" title="ZoZi - Dziękuję Mamo! Dziękuję Tato! (Dzień Matki/Dzień Ojca)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6700" y="340350"/>
            <a:ext cx="7670600" cy="57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56592" y="0"/>
            <a:ext cx="10579100" cy="793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Niestandardowy 9">
      <a:dk1>
        <a:srgbClr val="003399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